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gur Georgescu" userId="7fce48bb-2642-4133-bd18-96c69b49312b" providerId="ADAL" clId="{8D0625A8-0F3A-4D61-A7B4-90D32EBEF8DF}"/>
    <pc:docChg chg="undo custSel modSld">
      <pc:chgData name="Mugur Georgescu" userId="7fce48bb-2642-4133-bd18-96c69b49312b" providerId="ADAL" clId="{8D0625A8-0F3A-4D61-A7B4-90D32EBEF8DF}" dt="2025-04-15T20:10:30.698" v="5" actId="20577"/>
      <pc:docMkLst>
        <pc:docMk/>
      </pc:docMkLst>
      <pc:sldChg chg="modSp mod">
        <pc:chgData name="Mugur Georgescu" userId="7fce48bb-2642-4133-bd18-96c69b49312b" providerId="ADAL" clId="{8D0625A8-0F3A-4D61-A7B4-90D32EBEF8DF}" dt="2025-04-15T20:10:10.985" v="3" actId="1076"/>
        <pc:sldMkLst>
          <pc:docMk/>
          <pc:sldMk cId="2709275004" sldId="256"/>
        </pc:sldMkLst>
        <pc:picChg chg="mod">
          <ac:chgData name="Mugur Georgescu" userId="7fce48bb-2642-4133-bd18-96c69b49312b" providerId="ADAL" clId="{8D0625A8-0F3A-4D61-A7B4-90D32EBEF8DF}" dt="2025-04-15T20:10:10.985" v="3" actId="1076"/>
          <ac:picMkLst>
            <pc:docMk/>
            <pc:sldMk cId="2709275004" sldId="256"/>
            <ac:picMk id="27" creationId="{20975BAE-8E94-69A8-AED4-948680424C6D}"/>
          </ac:picMkLst>
        </pc:picChg>
      </pc:sldChg>
      <pc:sldChg chg="modSp mod">
        <pc:chgData name="Mugur Georgescu" userId="7fce48bb-2642-4133-bd18-96c69b49312b" providerId="ADAL" clId="{8D0625A8-0F3A-4D61-A7B4-90D32EBEF8DF}" dt="2025-04-15T20:10:30.698" v="5" actId="20577"/>
        <pc:sldMkLst>
          <pc:docMk/>
          <pc:sldMk cId="3523591764" sldId="263"/>
        </pc:sldMkLst>
        <pc:spChg chg="mod">
          <ac:chgData name="Mugur Georgescu" userId="7fce48bb-2642-4133-bd18-96c69b49312b" providerId="ADAL" clId="{8D0625A8-0F3A-4D61-A7B4-90D32EBEF8DF}" dt="2025-04-15T20:10:30.698" v="5" actId="20577"/>
          <ac:spMkLst>
            <pc:docMk/>
            <pc:sldMk cId="3523591764" sldId="263"/>
            <ac:spMk id="3" creationId="{E2A71CB5-A438-87BE-0C00-4F55776D3E6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3F027-FEEF-49BD-AB42-E3FD3FF4444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1BA08-E57D-4879-83A6-111EC370E1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AAR tool receiving data from JTLS-GO for providing Lessons Identified and operational analysis</a:t>
          </a:r>
        </a:p>
      </dgm:t>
    </dgm:pt>
    <dgm:pt modelId="{85377B9A-DCFB-4B40-8C42-0F9CC9A8F793}" type="parTrans" cxnId="{261C4A87-06AD-4AAA-9EFB-C9B3387BE750}">
      <dgm:prSet/>
      <dgm:spPr/>
      <dgm:t>
        <a:bodyPr/>
        <a:lstStyle/>
        <a:p>
          <a:endParaRPr lang="en-US"/>
        </a:p>
      </dgm:t>
    </dgm:pt>
    <dgm:pt modelId="{ECB251DE-9087-4421-B59B-94C71A5F0468}" type="sibTrans" cxnId="{261C4A87-06AD-4AAA-9EFB-C9B3387BE7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BB84E1-ECE5-444B-BB6D-46DDCC199E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Distributed CAX via national communication facilitation (crypto-enabled exercises)</a:t>
          </a:r>
        </a:p>
      </dgm:t>
    </dgm:pt>
    <dgm:pt modelId="{AF6DD62F-2372-4152-B4CB-A1FAD93D4455}" type="parTrans" cxnId="{A72C4CD0-9997-4E2E-B26E-E1D30DFE8F86}">
      <dgm:prSet/>
      <dgm:spPr/>
      <dgm:t>
        <a:bodyPr/>
        <a:lstStyle/>
        <a:p>
          <a:endParaRPr lang="en-US"/>
        </a:p>
      </dgm:t>
    </dgm:pt>
    <dgm:pt modelId="{EE337EC9-B46D-40D2-8D81-129DC6D92554}" type="sibTrans" cxnId="{A72C4CD0-9997-4E2E-B26E-E1D30DFE8F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30EB84F-2E47-4371-9F08-D06CABC41A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Operations planning development via JTLS-GO scenarios</a:t>
          </a:r>
        </a:p>
      </dgm:t>
    </dgm:pt>
    <dgm:pt modelId="{475C1509-536F-43FC-8C29-08C4FE0D4A77}" type="parTrans" cxnId="{4452FA9C-4A9C-473C-97BF-31E0D88BA8C5}">
      <dgm:prSet/>
      <dgm:spPr/>
      <dgm:t>
        <a:bodyPr/>
        <a:lstStyle/>
        <a:p>
          <a:endParaRPr lang="en-US"/>
        </a:p>
      </dgm:t>
    </dgm:pt>
    <dgm:pt modelId="{FCCD1B1A-1B40-49E4-8FFB-C6CB7B356310}" type="sibTrans" cxnId="{4452FA9C-4A9C-473C-97BF-31E0D88BA8C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A5EFEBD-6193-4EA5-AF7A-138858CFD6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 &amp; Development for JTLS-GO integrated use</a:t>
          </a:r>
        </a:p>
      </dgm:t>
    </dgm:pt>
    <dgm:pt modelId="{9A60ECBE-17F8-4377-8490-A2266D90F175}" type="parTrans" cxnId="{6C2E183C-914D-40D4-A1E9-1EA7E0118239}">
      <dgm:prSet/>
      <dgm:spPr/>
      <dgm:t>
        <a:bodyPr/>
        <a:lstStyle/>
        <a:p>
          <a:endParaRPr lang="en-US"/>
        </a:p>
      </dgm:t>
    </dgm:pt>
    <dgm:pt modelId="{478F1288-5DE3-453F-9B40-956930B6441B}" type="sibTrans" cxnId="{6C2E183C-914D-40D4-A1E9-1EA7E0118239}">
      <dgm:prSet/>
      <dgm:spPr/>
      <dgm:t>
        <a:bodyPr/>
        <a:lstStyle/>
        <a:p>
          <a:endParaRPr lang="en-US"/>
        </a:p>
      </dgm:t>
    </dgm:pt>
    <dgm:pt modelId="{0D876FF9-0431-4322-B57E-5DE1534FF4E1}" type="pres">
      <dgm:prSet presAssocID="{8E73F027-FEEF-49BD-AB42-E3FD3FF4444A}" presName="root" presStyleCnt="0">
        <dgm:presLayoutVars>
          <dgm:dir/>
          <dgm:resizeHandles val="exact"/>
        </dgm:presLayoutVars>
      </dgm:prSet>
      <dgm:spPr/>
    </dgm:pt>
    <dgm:pt modelId="{114C1E24-E828-47C6-ACDE-45C7F7DA3AD4}" type="pres">
      <dgm:prSet presAssocID="{8E73F027-FEEF-49BD-AB42-E3FD3FF4444A}" presName="container" presStyleCnt="0">
        <dgm:presLayoutVars>
          <dgm:dir/>
          <dgm:resizeHandles val="exact"/>
        </dgm:presLayoutVars>
      </dgm:prSet>
      <dgm:spPr/>
    </dgm:pt>
    <dgm:pt modelId="{48D1188D-B19A-42E4-9A06-DE162676D8FB}" type="pres">
      <dgm:prSet presAssocID="{B681BA08-E57D-4879-83A6-111EC370E1B6}" presName="compNode" presStyleCnt="0"/>
      <dgm:spPr/>
    </dgm:pt>
    <dgm:pt modelId="{2B76C986-FEE9-4E06-92E6-F224210EA000}" type="pres">
      <dgm:prSet presAssocID="{B681BA08-E57D-4879-83A6-111EC370E1B6}" presName="iconBgRect" presStyleLbl="bgShp" presStyleIdx="0" presStyleCnt="4"/>
      <dgm:spPr/>
    </dgm:pt>
    <dgm:pt modelId="{1E5A3BC7-B887-4D30-88FE-20EDC91574DB}" type="pres">
      <dgm:prSet presAssocID="{B681BA08-E57D-4879-83A6-111EC370E1B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Γρανάζια"/>
        </a:ext>
      </dgm:extLst>
    </dgm:pt>
    <dgm:pt modelId="{49234AA8-A85F-4096-AA39-2DA660EAEED5}" type="pres">
      <dgm:prSet presAssocID="{B681BA08-E57D-4879-83A6-111EC370E1B6}" presName="spaceRect" presStyleCnt="0"/>
      <dgm:spPr/>
    </dgm:pt>
    <dgm:pt modelId="{E5264BBB-F270-429D-A272-E41B84A25517}" type="pres">
      <dgm:prSet presAssocID="{B681BA08-E57D-4879-83A6-111EC370E1B6}" presName="textRect" presStyleLbl="revTx" presStyleIdx="0" presStyleCnt="4">
        <dgm:presLayoutVars>
          <dgm:chMax val="1"/>
          <dgm:chPref val="1"/>
        </dgm:presLayoutVars>
      </dgm:prSet>
      <dgm:spPr/>
    </dgm:pt>
    <dgm:pt modelId="{FA448411-BFFC-4BB2-8D50-EF2DEA5E376E}" type="pres">
      <dgm:prSet presAssocID="{ECB251DE-9087-4421-B59B-94C71A5F0468}" presName="sibTrans" presStyleLbl="sibTrans2D1" presStyleIdx="0" presStyleCnt="0"/>
      <dgm:spPr/>
    </dgm:pt>
    <dgm:pt modelId="{847895DC-E899-41BE-9210-C7BC5FC8CFEE}" type="pres">
      <dgm:prSet presAssocID="{32BB84E1-ECE5-444B-BB6D-46DDCC199E97}" presName="compNode" presStyleCnt="0"/>
      <dgm:spPr/>
    </dgm:pt>
    <dgm:pt modelId="{E80D1D29-68BC-43EE-AB2B-33B5D104F15C}" type="pres">
      <dgm:prSet presAssocID="{32BB84E1-ECE5-444B-BB6D-46DDCC199E97}" presName="iconBgRect" presStyleLbl="bgShp" presStyleIdx="1" presStyleCnt="4"/>
      <dgm:spPr/>
    </dgm:pt>
    <dgm:pt modelId="{699D995A-2EFD-4968-8FED-D86C5E6F3F07}" type="pres">
      <dgm:prSet presAssocID="{32BB84E1-ECE5-444B-BB6D-46DDCC199E9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Ξεκλείδωμα"/>
        </a:ext>
      </dgm:extLst>
    </dgm:pt>
    <dgm:pt modelId="{91E90A83-616F-4604-9E11-61786BA9C0D4}" type="pres">
      <dgm:prSet presAssocID="{32BB84E1-ECE5-444B-BB6D-46DDCC199E97}" presName="spaceRect" presStyleCnt="0"/>
      <dgm:spPr/>
    </dgm:pt>
    <dgm:pt modelId="{42706A88-7563-48A0-A031-6C9740DE6E88}" type="pres">
      <dgm:prSet presAssocID="{32BB84E1-ECE5-444B-BB6D-46DDCC199E97}" presName="textRect" presStyleLbl="revTx" presStyleIdx="1" presStyleCnt="4">
        <dgm:presLayoutVars>
          <dgm:chMax val="1"/>
          <dgm:chPref val="1"/>
        </dgm:presLayoutVars>
      </dgm:prSet>
      <dgm:spPr/>
    </dgm:pt>
    <dgm:pt modelId="{161FD7EE-D3A6-47A6-BC7B-81E9C66C4C11}" type="pres">
      <dgm:prSet presAssocID="{EE337EC9-B46D-40D2-8D81-129DC6D92554}" presName="sibTrans" presStyleLbl="sibTrans2D1" presStyleIdx="0" presStyleCnt="0"/>
      <dgm:spPr/>
    </dgm:pt>
    <dgm:pt modelId="{3B6FD9B9-1F3D-48D8-ADC9-52E01DF99167}" type="pres">
      <dgm:prSet presAssocID="{130EB84F-2E47-4371-9F08-D06CABC41AA2}" presName="compNode" presStyleCnt="0"/>
      <dgm:spPr/>
    </dgm:pt>
    <dgm:pt modelId="{5C872E69-FA14-4806-8725-F7852C784A75}" type="pres">
      <dgm:prSet presAssocID="{130EB84F-2E47-4371-9F08-D06CABC41AA2}" presName="iconBgRect" presStyleLbl="bgShp" presStyleIdx="2" presStyleCnt="4"/>
      <dgm:spPr/>
    </dgm:pt>
    <dgm:pt modelId="{AE5D84E6-9687-4956-9569-C747E08086D1}" type="pres">
      <dgm:prSet presAssocID="{130EB84F-2E47-4371-9F08-D06CABC41A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Σημάδι ελέγχου"/>
        </a:ext>
      </dgm:extLst>
    </dgm:pt>
    <dgm:pt modelId="{F259C8D6-5ABE-4062-9C97-93DD17444094}" type="pres">
      <dgm:prSet presAssocID="{130EB84F-2E47-4371-9F08-D06CABC41AA2}" presName="spaceRect" presStyleCnt="0"/>
      <dgm:spPr/>
    </dgm:pt>
    <dgm:pt modelId="{8625AF6A-C328-4A73-BE1B-AEEE3AD9F4F9}" type="pres">
      <dgm:prSet presAssocID="{130EB84F-2E47-4371-9F08-D06CABC41AA2}" presName="textRect" presStyleLbl="revTx" presStyleIdx="2" presStyleCnt="4">
        <dgm:presLayoutVars>
          <dgm:chMax val="1"/>
          <dgm:chPref val="1"/>
        </dgm:presLayoutVars>
      </dgm:prSet>
      <dgm:spPr/>
    </dgm:pt>
    <dgm:pt modelId="{976245C0-D1CF-43EE-8554-5B7F00E068FA}" type="pres">
      <dgm:prSet presAssocID="{FCCD1B1A-1B40-49E4-8FFB-C6CB7B356310}" presName="sibTrans" presStyleLbl="sibTrans2D1" presStyleIdx="0" presStyleCnt="0"/>
      <dgm:spPr/>
    </dgm:pt>
    <dgm:pt modelId="{370A3C4E-0793-440B-873D-0DC03D3D4E38}" type="pres">
      <dgm:prSet presAssocID="{EA5EFEBD-6193-4EA5-AF7A-138858CFD642}" presName="compNode" presStyleCnt="0"/>
      <dgm:spPr/>
    </dgm:pt>
    <dgm:pt modelId="{690D08E6-A23B-42B7-998C-E60F31FE7AC8}" type="pres">
      <dgm:prSet presAssocID="{EA5EFEBD-6193-4EA5-AF7A-138858CFD642}" presName="iconBgRect" presStyleLbl="bgShp" presStyleIdx="3" presStyleCnt="4"/>
      <dgm:spPr/>
    </dgm:pt>
    <dgm:pt modelId="{EF7AA650-F084-48D3-BE89-A245C1D88330}" type="pres">
      <dgm:prSet presAssocID="{EA5EFEBD-6193-4EA5-AF7A-138858CFD6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BFF1B6FF-9CD2-4956-8B88-CB1FE672CE43}" type="pres">
      <dgm:prSet presAssocID="{EA5EFEBD-6193-4EA5-AF7A-138858CFD642}" presName="spaceRect" presStyleCnt="0"/>
      <dgm:spPr/>
    </dgm:pt>
    <dgm:pt modelId="{56A15E5E-DE55-4005-B9BA-824766831153}" type="pres">
      <dgm:prSet presAssocID="{EA5EFEBD-6193-4EA5-AF7A-138858CFD64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2C2C30F-08A4-4666-80D9-D4850E8185B9}" type="presOf" srcId="{32BB84E1-ECE5-444B-BB6D-46DDCC199E97}" destId="{42706A88-7563-48A0-A031-6C9740DE6E88}" srcOrd="0" destOrd="0" presId="urn:microsoft.com/office/officeart/2018/2/layout/IconCircleList"/>
    <dgm:cxn modelId="{6C2E183C-914D-40D4-A1E9-1EA7E0118239}" srcId="{8E73F027-FEEF-49BD-AB42-E3FD3FF4444A}" destId="{EA5EFEBD-6193-4EA5-AF7A-138858CFD642}" srcOrd="3" destOrd="0" parTransId="{9A60ECBE-17F8-4377-8490-A2266D90F175}" sibTransId="{478F1288-5DE3-453F-9B40-956930B6441B}"/>
    <dgm:cxn modelId="{82A54062-BE11-47BC-871C-69BA15600C93}" type="presOf" srcId="{8E73F027-FEEF-49BD-AB42-E3FD3FF4444A}" destId="{0D876FF9-0431-4322-B57E-5DE1534FF4E1}" srcOrd="0" destOrd="0" presId="urn:microsoft.com/office/officeart/2018/2/layout/IconCircleList"/>
    <dgm:cxn modelId="{DAC0A251-8A95-42D1-9B31-82A7A5599BE9}" type="presOf" srcId="{B681BA08-E57D-4879-83A6-111EC370E1B6}" destId="{E5264BBB-F270-429D-A272-E41B84A25517}" srcOrd="0" destOrd="0" presId="urn:microsoft.com/office/officeart/2018/2/layout/IconCircleList"/>
    <dgm:cxn modelId="{EDECAA57-2027-4939-AE45-DD754BCB61CA}" type="presOf" srcId="{130EB84F-2E47-4371-9F08-D06CABC41AA2}" destId="{8625AF6A-C328-4A73-BE1B-AEEE3AD9F4F9}" srcOrd="0" destOrd="0" presId="urn:microsoft.com/office/officeart/2018/2/layout/IconCircleList"/>
    <dgm:cxn modelId="{261C4A87-06AD-4AAA-9EFB-C9B3387BE750}" srcId="{8E73F027-FEEF-49BD-AB42-E3FD3FF4444A}" destId="{B681BA08-E57D-4879-83A6-111EC370E1B6}" srcOrd="0" destOrd="0" parTransId="{85377B9A-DCFB-4B40-8C42-0F9CC9A8F793}" sibTransId="{ECB251DE-9087-4421-B59B-94C71A5F0468}"/>
    <dgm:cxn modelId="{4452FA9C-4A9C-473C-97BF-31E0D88BA8C5}" srcId="{8E73F027-FEEF-49BD-AB42-E3FD3FF4444A}" destId="{130EB84F-2E47-4371-9F08-D06CABC41AA2}" srcOrd="2" destOrd="0" parTransId="{475C1509-536F-43FC-8C29-08C4FE0D4A77}" sibTransId="{FCCD1B1A-1B40-49E4-8FFB-C6CB7B356310}"/>
    <dgm:cxn modelId="{949FDEB1-6E39-4C7E-A023-40CD0C506317}" type="presOf" srcId="{ECB251DE-9087-4421-B59B-94C71A5F0468}" destId="{FA448411-BFFC-4BB2-8D50-EF2DEA5E376E}" srcOrd="0" destOrd="0" presId="urn:microsoft.com/office/officeart/2018/2/layout/IconCircleList"/>
    <dgm:cxn modelId="{5ECF12B6-CEA2-4F1B-BF39-5B44702DF1E7}" type="presOf" srcId="{EA5EFEBD-6193-4EA5-AF7A-138858CFD642}" destId="{56A15E5E-DE55-4005-B9BA-824766831153}" srcOrd="0" destOrd="0" presId="urn:microsoft.com/office/officeart/2018/2/layout/IconCircleList"/>
    <dgm:cxn modelId="{CD57C3C1-301C-4606-8E8F-D0ABAA9A3B37}" type="presOf" srcId="{FCCD1B1A-1B40-49E4-8FFB-C6CB7B356310}" destId="{976245C0-D1CF-43EE-8554-5B7F00E068FA}" srcOrd="0" destOrd="0" presId="urn:microsoft.com/office/officeart/2018/2/layout/IconCircleList"/>
    <dgm:cxn modelId="{A72C4CD0-9997-4E2E-B26E-E1D30DFE8F86}" srcId="{8E73F027-FEEF-49BD-AB42-E3FD3FF4444A}" destId="{32BB84E1-ECE5-444B-BB6D-46DDCC199E97}" srcOrd="1" destOrd="0" parTransId="{AF6DD62F-2372-4152-B4CB-A1FAD93D4455}" sibTransId="{EE337EC9-B46D-40D2-8D81-129DC6D92554}"/>
    <dgm:cxn modelId="{24A2CAE3-B463-4651-A9F4-C9A14BE1BF51}" type="presOf" srcId="{EE337EC9-B46D-40D2-8D81-129DC6D92554}" destId="{161FD7EE-D3A6-47A6-BC7B-81E9C66C4C11}" srcOrd="0" destOrd="0" presId="urn:microsoft.com/office/officeart/2018/2/layout/IconCircleList"/>
    <dgm:cxn modelId="{A0427D31-6686-4FE5-B8A7-E3140DA23419}" type="presParOf" srcId="{0D876FF9-0431-4322-B57E-5DE1534FF4E1}" destId="{114C1E24-E828-47C6-ACDE-45C7F7DA3AD4}" srcOrd="0" destOrd="0" presId="urn:microsoft.com/office/officeart/2018/2/layout/IconCircleList"/>
    <dgm:cxn modelId="{32CCA919-5328-4A79-ABAA-0ABD412EDADE}" type="presParOf" srcId="{114C1E24-E828-47C6-ACDE-45C7F7DA3AD4}" destId="{48D1188D-B19A-42E4-9A06-DE162676D8FB}" srcOrd="0" destOrd="0" presId="urn:microsoft.com/office/officeart/2018/2/layout/IconCircleList"/>
    <dgm:cxn modelId="{83C4E3D0-670C-4690-AA71-9CFF60FFBFE1}" type="presParOf" srcId="{48D1188D-B19A-42E4-9A06-DE162676D8FB}" destId="{2B76C986-FEE9-4E06-92E6-F224210EA000}" srcOrd="0" destOrd="0" presId="urn:microsoft.com/office/officeart/2018/2/layout/IconCircleList"/>
    <dgm:cxn modelId="{E8ABB106-70DE-44B5-8BE2-B743C4A8747D}" type="presParOf" srcId="{48D1188D-B19A-42E4-9A06-DE162676D8FB}" destId="{1E5A3BC7-B887-4D30-88FE-20EDC91574DB}" srcOrd="1" destOrd="0" presId="urn:microsoft.com/office/officeart/2018/2/layout/IconCircleList"/>
    <dgm:cxn modelId="{7C5B04A4-14AD-4087-A96B-2C29AC10C8F6}" type="presParOf" srcId="{48D1188D-B19A-42E4-9A06-DE162676D8FB}" destId="{49234AA8-A85F-4096-AA39-2DA660EAEED5}" srcOrd="2" destOrd="0" presId="urn:microsoft.com/office/officeart/2018/2/layout/IconCircleList"/>
    <dgm:cxn modelId="{6A50DA4D-BCBD-46E4-A9C7-4F9B69759A33}" type="presParOf" srcId="{48D1188D-B19A-42E4-9A06-DE162676D8FB}" destId="{E5264BBB-F270-429D-A272-E41B84A25517}" srcOrd="3" destOrd="0" presId="urn:microsoft.com/office/officeart/2018/2/layout/IconCircleList"/>
    <dgm:cxn modelId="{EA49E636-9AE5-440E-8B5C-4D76B619EE72}" type="presParOf" srcId="{114C1E24-E828-47C6-ACDE-45C7F7DA3AD4}" destId="{FA448411-BFFC-4BB2-8D50-EF2DEA5E376E}" srcOrd="1" destOrd="0" presId="urn:microsoft.com/office/officeart/2018/2/layout/IconCircleList"/>
    <dgm:cxn modelId="{F9E84CEE-68A4-4F61-A78F-C692EA8C28B3}" type="presParOf" srcId="{114C1E24-E828-47C6-ACDE-45C7F7DA3AD4}" destId="{847895DC-E899-41BE-9210-C7BC5FC8CFEE}" srcOrd="2" destOrd="0" presId="urn:microsoft.com/office/officeart/2018/2/layout/IconCircleList"/>
    <dgm:cxn modelId="{8A78A0EF-44B9-4514-9179-A7234C3ED248}" type="presParOf" srcId="{847895DC-E899-41BE-9210-C7BC5FC8CFEE}" destId="{E80D1D29-68BC-43EE-AB2B-33B5D104F15C}" srcOrd="0" destOrd="0" presId="urn:microsoft.com/office/officeart/2018/2/layout/IconCircleList"/>
    <dgm:cxn modelId="{823FA34E-868B-410E-BF3F-F15A4C7D02EA}" type="presParOf" srcId="{847895DC-E899-41BE-9210-C7BC5FC8CFEE}" destId="{699D995A-2EFD-4968-8FED-D86C5E6F3F07}" srcOrd="1" destOrd="0" presId="urn:microsoft.com/office/officeart/2018/2/layout/IconCircleList"/>
    <dgm:cxn modelId="{B7757B1C-60A1-4C68-A31C-1E33C9B82E5F}" type="presParOf" srcId="{847895DC-E899-41BE-9210-C7BC5FC8CFEE}" destId="{91E90A83-616F-4604-9E11-61786BA9C0D4}" srcOrd="2" destOrd="0" presId="urn:microsoft.com/office/officeart/2018/2/layout/IconCircleList"/>
    <dgm:cxn modelId="{2B247714-0E28-4C56-9A96-90AFCFE41CFF}" type="presParOf" srcId="{847895DC-E899-41BE-9210-C7BC5FC8CFEE}" destId="{42706A88-7563-48A0-A031-6C9740DE6E88}" srcOrd="3" destOrd="0" presId="urn:microsoft.com/office/officeart/2018/2/layout/IconCircleList"/>
    <dgm:cxn modelId="{63A6EC02-003F-420A-8A40-B23DCC03DCB8}" type="presParOf" srcId="{114C1E24-E828-47C6-ACDE-45C7F7DA3AD4}" destId="{161FD7EE-D3A6-47A6-BC7B-81E9C66C4C11}" srcOrd="3" destOrd="0" presId="urn:microsoft.com/office/officeart/2018/2/layout/IconCircleList"/>
    <dgm:cxn modelId="{3B530B31-85F1-484C-B822-D738D3E1258F}" type="presParOf" srcId="{114C1E24-E828-47C6-ACDE-45C7F7DA3AD4}" destId="{3B6FD9B9-1F3D-48D8-ADC9-52E01DF99167}" srcOrd="4" destOrd="0" presId="urn:microsoft.com/office/officeart/2018/2/layout/IconCircleList"/>
    <dgm:cxn modelId="{FE3BACA3-E73C-4F10-9B99-182113ADC6B1}" type="presParOf" srcId="{3B6FD9B9-1F3D-48D8-ADC9-52E01DF99167}" destId="{5C872E69-FA14-4806-8725-F7852C784A75}" srcOrd="0" destOrd="0" presId="urn:microsoft.com/office/officeart/2018/2/layout/IconCircleList"/>
    <dgm:cxn modelId="{61E36D8E-ADB8-4BF6-A079-5CC514B06F46}" type="presParOf" srcId="{3B6FD9B9-1F3D-48D8-ADC9-52E01DF99167}" destId="{AE5D84E6-9687-4956-9569-C747E08086D1}" srcOrd="1" destOrd="0" presId="urn:microsoft.com/office/officeart/2018/2/layout/IconCircleList"/>
    <dgm:cxn modelId="{2DCEFF67-2315-47E3-8AD8-C91B1C544D13}" type="presParOf" srcId="{3B6FD9B9-1F3D-48D8-ADC9-52E01DF99167}" destId="{F259C8D6-5ABE-4062-9C97-93DD17444094}" srcOrd="2" destOrd="0" presId="urn:microsoft.com/office/officeart/2018/2/layout/IconCircleList"/>
    <dgm:cxn modelId="{63BF838D-999E-46C5-9CBD-7306A294F692}" type="presParOf" srcId="{3B6FD9B9-1F3D-48D8-ADC9-52E01DF99167}" destId="{8625AF6A-C328-4A73-BE1B-AEEE3AD9F4F9}" srcOrd="3" destOrd="0" presId="urn:microsoft.com/office/officeart/2018/2/layout/IconCircleList"/>
    <dgm:cxn modelId="{DC4485E1-5DD7-46F1-A3DC-E849C0374959}" type="presParOf" srcId="{114C1E24-E828-47C6-ACDE-45C7F7DA3AD4}" destId="{976245C0-D1CF-43EE-8554-5B7F00E068FA}" srcOrd="5" destOrd="0" presId="urn:microsoft.com/office/officeart/2018/2/layout/IconCircleList"/>
    <dgm:cxn modelId="{A931ABCE-421C-4F36-BDBA-8D4CBA1DEAF9}" type="presParOf" srcId="{114C1E24-E828-47C6-ACDE-45C7F7DA3AD4}" destId="{370A3C4E-0793-440B-873D-0DC03D3D4E38}" srcOrd="6" destOrd="0" presId="urn:microsoft.com/office/officeart/2018/2/layout/IconCircleList"/>
    <dgm:cxn modelId="{77274001-1F1A-43F1-9921-7328B03C9BA3}" type="presParOf" srcId="{370A3C4E-0793-440B-873D-0DC03D3D4E38}" destId="{690D08E6-A23B-42B7-998C-E60F31FE7AC8}" srcOrd="0" destOrd="0" presId="urn:microsoft.com/office/officeart/2018/2/layout/IconCircleList"/>
    <dgm:cxn modelId="{3AC4DDA3-A6FF-480E-A387-5785CCBDA00A}" type="presParOf" srcId="{370A3C4E-0793-440B-873D-0DC03D3D4E38}" destId="{EF7AA650-F084-48D3-BE89-A245C1D88330}" srcOrd="1" destOrd="0" presId="urn:microsoft.com/office/officeart/2018/2/layout/IconCircleList"/>
    <dgm:cxn modelId="{35CE8B37-13A6-430A-A5A7-B671DAD7194F}" type="presParOf" srcId="{370A3C4E-0793-440B-873D-0DC03D3D4E38}" destId="{BFF1B6FF-9CD2-4956-8B88-CB1FE672CE43}" srcOrd="2" destOrd="0" presId="urn:microsoft.com/office/officeart/2018/2/layout/IconCircleList"/>
    <dgm:cxn modelId="{F27E5BDB-2270-4534-9A19-D1E0FC3A8453}" type="presParOf" srcId="{370A3C4E-0793-440B-873D-0DC03D3D4E38}" destId="{56A15E5E-DE55-4005-B9BA-82476683115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6C986-FEE9-4E06-92E6-F224210EA000}">
      <dsp:nvSpPr>
        <dsp:cNvPr id="0" name=""/>
        <dsp:cNvSpPr/>
      </dsp:nvSpPr>
      <dsp:spPr>
        <a:xfrm>
          <a:off x="210215" y="551410"/>
          <a:ext cx="1154638" cy="11546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A3BC7-B887-4D30-88FE-20EDC91574DB}">
      <dsp:nvSpPr>
        <dsp:cNvPr id="0" name=""/>
        <dsp:cNvSpPr/>
      </dsp:nvSpPr>
      <dsp:spPr>
        <a:xfrm>
          <a:off x="452689" y="793884"/>
          <a:ext cx="669690" cy="669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64BBB-F270-429D-A272-E41B84A25517}">
      <dsp:nvSpPr>
        <dsp:cNvPr id="0" name=""/>
        <dsp:cNvSpPr/>
      </dsp:nvSpPr>
      <dsp:spPr>
        <a:xfrm>
          <a:off x="1612276" y="551410"/>
          <a:ext cx="2721647" cy="1154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AAR tool receiving data from JTLS-GO for providing Lessons Identified and operational analysis</a:t>
          </a:r>
        </a:p>
      </dsp:txBody>
      <dsp:txXfrm>
        <a:off x="1612276" y="551410"/>
        <a:ext cx="2721647" cy="1154638"/>
      </dsp:txXfrm>
    </dsp:sp>
    <dsp:sp modelId="{E80D1D29-68BC-43EE-AB2B-33B5D104F15C}">
      <dsp:nvSpPr>
        <dsp:cNvPr id="0" name=""/>
        <dsp:cNvSpPr/>
      </dsp:nvSpPr>
      <dsp:spPr>
        <a:xfrm>
          <a:off x="4808150" y="551410"/>
          <a:ext cx="1154638" cy="11546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D995A-2EFD-4968-8FED-D86C5E6F3F07}">
      <dsp:nvSpPr>
        <dsp:cNvPr id="0" name=""/>
        <dsp:cNvSpPr/>
      </dsp:nvSpPr>
      <dsp:spPr>
        <a:xfrm>
          <a:off x="5050624" y="793884"/>
          <a:ext cx="669690" cy="669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06A88-7563-48A0-A031-6C9740DE6E88}">
      <dsp:nvSpPr>
        <dsp:cNvPr id="0" name=""/>
        <dsp:cNvSpPr/>
      </dsp:nvSpPr>
      <dsp:spPr>
        <a:xfrm>
          <a:off x="6210211" y="551410"/>
          <a:ext cx="2721647" cy="1154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Distributed CAX via national communication facilitation (crypto-enabled exercises)</a:t>
          </a:r>
        </a:p>
      </dsp:txBody>
      <dsp:txXfrm>
        <a:off x="6210211" y="551410"/>
        <a:ext cx="2721647" cy="1154638"/>
      </dsp:txXfrm>
    </dsp:sp>
    <dsp:sp modelId="{5C872E69-FA14-4806-8725-F7852C784A75}">
      <dsp:nvSpPr>
        <dsp:cNvPr id="0" name=""/>
        <dsp:cNvSpPr/>
      </dsp:nvSpPr>
      <dsp:spPr>
        <a:xfrm>
          <a:off x="210215" y="2404912"/>
          <a:ext cx="1154638" cy="11546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D84E6-9687-4956-9569-C747E08086D1}">
      <dsp:nvSpPr>
        <dsp:cNvPr id="0" name=""/>
        <dsp:cNvSpPr/>
      </dsp:nvSpPr>
      <dsp:spPr>
        <a:xfrm>
          <a:off x="452689" y="2647386"/>
          <a:ext cx="669690" cy="669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AF6A-C328-4A73-BE1B-AEEE3AD9F4F9}">
      <dsp:nvSpPr>
        <dsp:cNvPr id="0" name=""/>
        <dsp:cNvSpPr/>
      </dsp:nvSpPr>
      <dsp:spPr>
        <a:xfrm>
          <a:off x="1612276" y="2404912"/>
          <a:ext cx="2721647" cy="1154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Operations planning development via JTLS-GO scenarios</a:t>
          </a:r>
        </a:p>
      </dsp:txBody>
      <dsp:txXfrm>
        <a:off x="1612276" y="2404912"/>
        <a:ext cx="2721647" cy="1154638"/>
      </dsp:txXfrm>
    </dsp:sp>
    <dsp:sp modelId="{690D08E6-A23B-42B7-998C-E60F31FE7AC8}">
      <dsp:nvSpPr>
        <dsp:cNvPr id="0" name=""/>
        <dsp:cNvSpPr/>
      </dsp:nvSpPr>
      <dsp:spPr>
        <a:xfrm>
          <a:off x="4808150" y="2404912"/>
          <a:ext cx="1154638" cy="11546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AA650-F084-48D3-BE89-A245C1D88330}">
      <dsp:nvSpPr>
        <dsp:cNvPr id="0" name=""/>
        <dsp:cNvSpPr/>
      </dsp:nvSpPr>
      <dsp:spPr>
        <a:xfrm>
          <a:off x="5050624" y="2647386"/>
          <a:ext cx="669690" cy="669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15E5E-DE55-4005-B9BA-824766831153}">
      <dsp:nvSpPr>
        <dsp:cNvPr id="0" name=""/>
        <dsp:cNvSpPr/>
      </dsp:nvSpPr>
      <dsp:spPr>
        <a:xfrm>
          <a:off x="6210211" y="2404912"/>
          <a:ext cx="2721647" cy="1154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Research &amp; Development for JTLS-GO integrated use</a:t>
          </a:r>
        </a:p>
      </dsp:txBody>
      <dsp:txXfrm>
        <a:off x="6210211" y="2404912"/>
        <a:ext cx="2721647" cy="1154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Εικόνα 6" descr="Εικόνα που περιέχει γραφικά, γραμματοσειρά, γραφιστική, λογότυπ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C7DB9ACC-6939-D1F7-D5F8-7E5A04B74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112" y="86387"/>
            <a:ext cx="1299560" cy="387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9FEC184-CC1E-250A-7339-F145BCEB985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24366" y="168543"/>
            <a:ext cx="760739" cy="226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12DAF63-20B4-98C6-0B26-C89BE509F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MSETT – DEFFINTECH </a:t>
            </a:r>
          </a:p>
          <a:p>
            <a:pPr>
              <a:lnSpc>
                <a:spcPct val="90000"/>
              </a:lnSpc>
            </a:pPr>
            <a:r>
              <a:rPr lang="en-US"/>
              <a:t>&amp; National Defense General Staff </a:t>
            </a:r>
          </a:p>
          <a:p>
            <a:pPr>
              <a:lnSpc>
                <a:spcPct val="90000"/>
              </a:lnSpc>
            </a:pPr>
            <a:r>
              <a:rPr lang="en-US"/>
              <a:t>Modeling &amp; Simulation Center (HNDGSMSC)</a:t>
            </a: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78CFE47-48B0-DBE1-6ACF-1E4A10D3C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en-US"/>
              <a:t>GREECE - JTLS-GO </a:t>
            </a:r>
            <a:endParaRPr lang="el-GR"/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27" name="Εικόνα 26" descr="Εικόνα που περιέχει χάρτης, σύμβολο, Κόσμος/Παγκόσμι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20975BAE-8E94-69A8-AED4-948680424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7" y="2673548"/>
            <a:ext cx="4763559" cy="38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F074AF-D8A4-F52F-A6F8-15496E6F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/>
              <a:t>Final Remarks</a:t>
            </a:r>
            <a:endParaRPr lang="el-GR" dirty="0"/>
          </a:p>
        </p:txBody>
      </p:sp>
      <p:pic>
        <p:nvPicPr>
          <p:cNvPr id="5" name="Picture 4" descr="Κοντινό πλάνο με ποδοσφαιράκι">
            <a:extLst>
              <a:ext uri="{FF2B5EF4-FFF2-40B4-BE49-F238E27FC236}">
                <a16:creationId xmlns:a16="http://schemas.microsoft.com/office/drawing/2014/main" id="{DC03E045-11D7-88C0-DA55-87E2710C8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7682" r="35778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D6475D0-776E-47C5-97FF-DF8721813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5" name="Θέση περιεχομένου 2">
            <a:extLst>
              <a:ext uri="{FF2B5EF4-FFF2-40B4-BE49-F238E27FC236}">
                <a16:creationId xmlns:a16="http://schemas.microsoft.com/office/drawing/2014/main" id="{25CDADC6-B863-B6D4-0A6C-C2B4D96A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JTLS-GO is the main and most reliable simulation tool for the Hellenic Armed Forces during the last 25 years </a:t>
            </a:r>
          </a:p>
          <a:p>
            <a:pPr>
              <a:lnSpc>
                <a:spcPct val="90000"/>
              </a:lnSpc>
            </a:pPr>
            <a:r>
              <a:rPr lang="en-US" dirty="0"/>
              <a:t>A significant number of CAX, Experimentation, War Games, national and international training events have taken place using JTLS-GO and we are going to continue using it for at least next 10 years by extending its use to other activities</a:t>
            </a:r>
          </a:p>
          <a:p>
            <a:pPr>
              <a:lnSpc>
                <a:spcPct val="90000"/>
              </a:lnSpc>
            </a:pPr>
            <a:r>
              <a:rPr lang="en-US" dirty="0"/>
              <a:t>We will come back to Valkyrie Enterprises to discuss new interesting projects, among them the European Simulation Center</a:t>
            </a:r>
          </a:p>
          <a:p>
            <a:pPr>
              <a:lnSpc>
                <a:spcPct val="90000"/>
              </a:lnSpc>
            </a:pPr>
            <a:r>
              <a:rPr lang="en-US" dirty="0"/>
              <a:t>National and international training and operational events are scheduled for 2025 and 2026 with the extended use of JTLS-GO</a:t>
            </a:r>
            <a:endParaRPr lang="el-GR" dirty="0"/>
          </a:p>
        </p:txBody>
      </p:sp>
      <p:pic>
        <p:nvPicPr>
          <p:cNvPr id="6" name="Εικόνα 5" descr="Εικόνα που περιέχει χάρτης, σύμβολο, Κόσμος/Παγκόσμι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74201DCD-0C23-C273-1A6F-1E37E500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349" y="100797"/>
            <a:ext cx="3383693" cy="27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7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6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7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94" name="Isosceles Triangle 7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 useBgFill="1">
        <p:nvSpPr>
          <p:cNvPr id="95" name="Rectangle 8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8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7" name="Isosceles Triangle 8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684182A-E83B-935A-BF23-8A0869BD4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300" dirty="0">
                <a:solidFill>
                  <a:schemeClr val="bg1"/>
                </a:solidFill>
              </a:rPr>
              <a:t>Question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Discussion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Proposals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A95FFE9-2492-0F96-D098-2F32CD885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Answering: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Colonel (ret) Konstantinos Tsiakalos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MSETT Executive Director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kostas@msetthellas.com 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+306953021826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4" descr="Κίτρινο και μπλε σύμβολα">
            <a:extLst>
              <a:ext uri="{FF2B5EF4-FFF2-40B4-BE49-F238E27FC236}">
                <a16:creationId xmlns:a16="http://schemas.microsoft.com/office/drawing/2014/main" id="{120B07D7-E5FD-D361-D413-33F01924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14786" b="18369"/>
          <a:stretch/>
        </p:blipFill>
        <p:spPr>
          <a:xfrm>
            <a:off x="6096001" y="1976131"/>
            <a:ext cx="5143500" cy="2893223"/>
          </a:xfrm>
          <a:prstGeom prst="rect">
            <a:avLst/>
          </a:prstGeom>
        </p:spPr>
      </p:pic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έμβλημα, σύμβολο, οικόσημο, σήμ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F187F4A7-DA8D-BF53-772F-545BB877E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8886" y="2321034"/>
            <a:ext cx="1892062" cy="221593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58896C0-FDD0-CBBE-5A1D-CB7A92DB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JTLS-GO Use &amp; Developments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48BB90-D634-D420-63DE-D092B97D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382" y="2622500"/>
            <a:ext cx="4185623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MSETT</a:t>
            </a:r>
            <a:r>
              <a:rPr lang="el-GR" sz="2800" dirty="0">
                <a:solidFill>
                  <a:srgbClr val="C00000"/>
                </a:solidFill>
              </a:rPr>
              <a:t> - </a:t>
            </a:r>
            <a:r>
              <a:rPr lang="en-US" sz="2800" dirty="0">
                <a:solidFill>
                  <a:srgbClr val="C00000"/>
                </a:solidFill>
              </a:rPr>
              <a:t>DEFFINTECH</a:t>
            </a:r>
            <a:endParaRPr lang="el-GR" sz="2800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A5D77D7-A7C0-0879-1369-D8EF5DF3E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1382" y="3419450"/>
            <a:ext cx="4185623" cy="3304117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NATO Exercises Support</a:t>
            </a:r>
            <a:endParaRPr lang="en-US" dirty="0"/>
          </a:p>
          <a:p>
            <a:r>
              <a:rPr lang="en-US" dirty="0"/>
              <a:t>War Gaming Methodology</a:t>
            </a:r>
          </a:p>
          <a:p>
            <a:r>
              <a:rPr lang="en-US" dirty="0"/>
              <a:t>CAX Methodology</a:t>
            </a:r>
          </a:p>
          <a:p>
            <a:r>
              <a:rPr lang="en-US" dirty="0"/>
              <a:t>Synthetic Environments Training</a:t>
            </a:r>
          </a:p>
          <a:p>
            <a:r>
              <a:rPr lang="en-US" dirty="0"/>
              <a:t>Resellers of JTLS-GO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541D413-C94C-B790-A9D9-8F2B5E009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8152" y="2622500"/>
            <a:ext cx="4185618" cy="576262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HNDGSMSC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905129F-06FD-6A72-C604-ADE9D985D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8153" y="3199044"/>
            <a:ext cx="4185617" cy="3304117"/>
          </a:xfrm>
        </p:spPr>
        <p:txBody>
          <a:bodyPr/>
          <a:lstStyle/>
          <a:p>
            <a:r>
              <a:rPr lang="en-US" dirty="0"/>
              <a:t>Military Exercises &amp; Training</a:t>
            </a:r>
          </a:p>
          <a:p>
            <a:r>
              <a:rPr lang="en-US" dirty="0"/>
              <a:t>Civil Protection</a:t>
            </a:r>
          </a:p>
          <a:p>
            <a:r>
              <a:rPr lang="en-US" dirty="0"/>
              <a:t>AAR Tools</a:t>
            </a:r>
          </a:p>
          <a:p>
            <a:r>
              <a:rPr lang="en-US" dirty="0"/>
              <a:t>Operations Planning </a:t>
            </a:r>
          </a:p>
          <a:p>
            <a:r>
              <a:rPr lang="en-US" dirty="0"/>
              <a:t>New Capabilities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" name="Εικόνα 9" descr="Εικόνα που περιέχει γραφικά, γραμματοσειρά, γραφιστική, λογότυπ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5004300A-8619-4777-3280-C66F11FA6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9007" y="4846067"/>
            <a:ext cx="2571820" cy="7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D376E2D7-18CB-F157-87D0-1FCC5195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HNDGSMSC (Exercises)</a:t>
            </a:r>
            <a:endParaRPr lang="el-GR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28BA987-2746-E300-B93E-3957CA97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77" r="16627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A42196D-5175-AFE0-4B0D-735F5739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7582464" cy="3880773"/>
          </a:xfrm>
        </p:spPr>
        <p:txBody>
          <a:bodyPr>
            <a:no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000" dirty="0"/>
              <a:t>2 Joint Forces National Exercises per year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(CPX-CAX, Experimentation)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1 National Hellenic Navy Exercise (CPX-CAX)</a:t>
            </a:r>
          </a:p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000" dirty="0"/>
              <a:t>1 National Hellenic Air Forces Exercise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(CPX-CAX)</a:t>
            </a:r>
            <a:endParaRPr lang="en-US" sz="2000" dirty="0"/>
          </a:p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000" dirty="0"/>
              <a:t>2 Hellenic Army Exercises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(CPX-CAX)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1 International Civil Protection/Civil Military Cooperation Exercise (SEESIM)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Number of JTLS-GO users per exercise: 30-35 trained and experienced personnel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JTLS-GO databases: 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Number of controllers/exercise/event: 4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0221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8C06D9-CEAD-A52A-BD28-5E3F28EF4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FDC14DC4-023D-8231-B187-C057E32B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HNDGSMSC (Events)</a:t>
            </a:r>
            <a:endParaRPr lang="el-G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27D3B75-99F7-33CB-668D-F69BFC87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2 JTLS-GO training events (Initial JTLS-GO Training, Advanced JTLS-GO Training), with 30 participants (military personnel) per training event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NATO/JWC JTLS-GO Operational NATO Authority Board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SEESIM Development Planning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NATO Experimentation &amp; War Gaming HUB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EDA CAPTECH Simulation Technologies (Government Experts)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endParaRPr lang="el-GR">
              <a:solidFill>
                <a:srgbClr val="FFFFFF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12C7389-884C-8A44-3C5E-C20ED3A2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7" y="598715"/>
            <a:ext cx="65842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95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6C145-5EF5-1D26-9501-EF2CDFF6B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2145ED7-E879-3DD4-B519-0BCF3B36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848" y="983674"/>
            <a:ext cx="8596668" cy="1320800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HNDGSMSC (Developments/Planning)</a:t>
            </a:r>
            <a:endParaRPr lang="el-GR" dirty="0"/>
          </a:p>
        </p:txBody>
      </p:sp>
      <p:graphicFrame>
        <p:nvGraphicFramePr>
          <p:cNvPr id="8" name="Θέση περιεχομένου 5">
            <a:extLst>
              <a:ext uri="{FF2B5EF4-FFF2-40B4-BE49-F238E27FC236}">
                <a16:creationId xmlns:a16="http://schemas.microsoft.com/office/drawing/2014/main" id="{1155E58C-C2DD-17AB-9405-7F66BB32E0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3978" y="2304474"/>
          <a:ext cx="9142075" cy="411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C2A832-7029-778D-AD9F-2319B08E9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74" y="983674"/>
            <a:ext cx="65842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5100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F24316-A067-E6F2-2E51-CB45FC72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992583"/>
            <a:ext cx="8596668" cy="1320800"/>
          </a:xfrm>
        </p:spPr>
        <p:txBody>
          <a:bodyPr/>
          <a:lstStyle/>
          <a:p>
            <a:r>
              <a:rPr lang="en-US" dirty="0"/>
              <a:t>MSETT – JTLS-GO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3CF5719-F900-3B1F-3EA7-8D51325FE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Exercises &amp; Events Support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CE9A3BC-7DA3-99A4-01A4-CDE0F37DD8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NATO Exercises Support</a:t>
            </a:r>
          </a:p>
          <a:p>
            <a:endParaRPr lang="en-US" dirty="0"/>
          </a:p>
          <a:p>
            <a:r>
              <a:rPr lang="en-US" dirty="0"/>
              <a:t>JTLS-GO Training Capabilities</a:t>
            </a:r>
          </a:p>
          <a:p>
            <a:endParaRPr lang="en-US" dirty="0"/>
          </a:p>
          <a:p>
            <a:r>
              <a:rPr lang="en-US" dirty="0"/>
              <a:t>JTLS-GO Experts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B418755-E75E-0C67-1DF5-8564FAE56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Research &amp; Development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D7B083C-73B2-B3CA-0CFE-4E6DA72DF2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War Gaming methodology with JTLS-GO (strategic and operational level) development</a:t>
            </a:r>
          </a:p>
          <a:p>
            <a:endParaRPr lang="en-US" dirty="0"/>
          </a:p>
          <a:p>
            <a:r>
              <a:rPr lang="en-US" dirty="0"/>
              <a:t>JTLS-GO interoperability projects with virtual and augmented reality software, platforms and simulation models</a:t>
            </a:r>
          </a:p>
          <a:p>
            <a:endParaRPr lang="en-US" dirty="0"/>
          </a:p>
          <a:p>
            <a:r>
              <a:rPr lang="en-US" dirty="0"/>
              <a:t>Synthetic Environments Training with JTLS-GO as the main tool</a:t>
            </a:r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75565-C9BF-31C6-76DA-F4ADBB399F66}"/>
              </a:ext>
            </a:extLst>
          </p:cNvPr>
          <p:cNvSpPr txBox="1"/>
          <p:nvPr/>
        </p:nvSpPr>
        <p:spPr>
          <a:xfrm>
            <a:off x="686218" y="6432958"/>
            <a:ext cx="835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MSETT has signed a JTLS-GO Technical Assistance Agreement on June 17, 2024 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71EB27C3-7B23-096F-3575-8E623352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JTLS-GO / NATO CAX Support -2024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E83715-BDBA-603E-1867-E44ED8922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NATO JWC STEADFAST DETERRENCE 2024</a:t>
            </a:r>
          </a:p>
          <a:p>
            <a:endParaRPr lang="en-US" dirty="0"/>
          </a:p>
          <a:p>
            <a:r>
              <a:rPr lang="en-US" dirty="0"/>
              <a:t>NATO JWC STEADFAST DUEL 2024</a:t>
            </a:r>
          </a:p>
          <a:p>
            <a:endParaRPr lang="en-US" dirty="0"/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NATO JWC STEADFAST DAGGER 2024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/>
              <a:t>Total number of available JTLS-GO Experts (NATO-EU Security Clearance): 31</a:t>
            </a:r>
          </a:p>
          <a:p>
            <a:pPr marL="0" indent="0">
              <a:buNone/>
            </a:pPr>
            <a:r>
              <a:rPr lang="en-US" dirty="0"/>
              <a:t>Advanced JTLS-GO Database developers: 3</a:t>
            </a:r>
          </a:p>
          <a:p>
            <a:pPr marL="0" indent="0">
              <a:buNone/>
            </a:pPr>
            <a:r>
              <a:rPr lang="en-US" dirty="0"/>
              <a:t>Advanced JTLS-GO Controllers: 5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7738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F604DC-1569-0EC9-0AC7-4A4A935D5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A71CB5-A438-87BE-0C00-4F55776D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Private Training Center in Athens with facility NATO-EU Secret Security Clearance (20 </a:t>
            </a:r>
            <a:r>
              <a:rPr lang="en-US" sz="1700" dirty="0" err="1"/>
              <a:t>pacs</a:t>
            </a:r>
            <a:r>
              <a:rPr lang="en-US" sz="1700" dirty="0"/>
              <a:t> availability per training session) in collaboration with Valkyrie Enterprises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JTLS-GO Initial Training Course (40 hours)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JTLS-GO  Advanced Training Course (80 working hours)</a:t>
            </a:r>
          </a:p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CAX Training Courses (JTLS-GO oriented, Initial-Advanced-Experts)</a:t>
            </a:r>
          </a:p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*All training capabilities related to JTLS-GO must be collaborated via Valkyrie Enterprises </a:t>
            </a:r>
          </a:p>
          <a:p>
            <a:pPr marL="0" indent="0">
              <a:lnSpc>
                <a:spcPct val="90000"/>
              </a:lnSpc>
              <a:buNone/>
            </a:pPr>
            <a:endParaRPr lang="el-GR" sz="1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EC6DC2-BA11-D8DC-01C5-9CB00DB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MSETT JTLS-GO Training Capabilities</a:t>
            </a:r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09DA65-3660-8869-B4CD-A24DB5A7D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4316" y="282088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New JTLS-GO License for Greece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9A1454C-D6AB-E8C8-0000-F0BAE746F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7871" y="3558258"/>
            <a:ext cx="5695060" cy="87104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/>
              <a:t>There is a strong possibility that the Greek Government will apply (during 2025) for one more JTLS-GO license for conducting Civil Protection and Civil – Military Cooperation training and operations planning testing and support. The Hellenic Ministry of Civil Protection &amp; Climate Change is seriously considering this option for conducting Civil Protection and Civil – Military Cooperation training and operations testing. </a:t>
            </a:r>
            <a:endParaRPr lang="el-GR" sz="2000" dirty="0"/>
          </a:p>
        </p:txBody>
      </p:sp>
      <p:sp>
        <p:nvSpPr>
          <p:cNvPr id="48" name="Isosceles Triangle 36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34" name="Graphic 33" descr="Στεφάνι">
            <a:extLst>
              <a:ext uri="{FF2B5EF4-FFF2-40B4-BE49-F238E27FC236}">
                <a16:creationId xmlns:a16="http://schemas.microsoft.com/office/drawing/2014/main" id="{63E66122-ED76-AD03-C484-E19DAD80C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559" y="3429000"/>
            <a:ext cx="2710283" cy="27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3a80e326-3e28-4f3c-97d9-0297403def2e" xsi:nil="true"/>
    <MigrationWizIdSecurityGroups xmlns="3a80e326-3e28-4f3c-97d9-0297403def2e" xsi:nil="true"/>
    <MigrationWizIdPermissionLevels xmlns="3a80e326-3e28-4f3c-97d9-0297403def2e" xsi:nil="true"/>
    <lcf76f155ced4ddcb4097134ff3c332f xmlns="3a80e326-3e28-4f3c-97d9-0297403def2e">
      <Terms xmlns="http://schemas.microsoft.com/office/infopath/2007/PartnerControls"/>
    </lcf76f155ced4ddcb4097134ff3c332f>
    <MigrationWizIdDocumentLibraryPermissions xmlns="3a80e326-3e28-4f3c-97d9-0297403def2e" xsi:nil="true"/>
    <MigrationWizId xmlns="3a80e326-3e28-4f3c-97d9-0297403def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D4A8D28FF242BC21ABC1BB1D4C0F" ma:contentTypeVersion="20" ma:contentTypeDescription="Create a new document." ma:contentTypeScope="" ma:versionID="5e4981074f2799ec1ce2b6b321dfe349">
  <xsd:schema xmlns:xsd="http://www.w3.org/2001/XMLSchema" xmlns:xs="http://www.w3.org/2001/XMLSchema" xmlns:p="http://schemas.microsoft.com/office/2006/metadata/properties" xmlns:ns2="3a80e326-3e28-4f3c-97d9-0297403def2e" xmlns:ns3="579ac595-23ca-449e-a766-93421715d93c" targetNamespace="http://schemas.microsoft.com/office/2006/metadata/properties" ma:root="true" ma:fieldsID="581409db1d84475121a86581021381cc" ns2:_="" ns3:_="">
    <xsd:import namespace="3a80e326-3e28-4f3c-97d9-0297403def2e"/>
    <xsd:import namespace="579ac595-23ca-449e-a766-93421715d93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e326-3e28-4f3c-97d9-0297403def2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ac595-23ca-449e-a766-93421715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958484-0E59-424B-8A63-9FECA0116635}">
  <ds:schemaRefs>
    <ds:schemaRef ds:uri="http://schemas.microsoft.com/office/2006/metadata/properties"/>
    <ds:schemaRef ds:uri="http://schemas.microsoft.com/office/infopath/2007/PartnerControls"/>
    <ds:schemaRef ds:uri="3a80e326-3e28-4f3c-97d9-0297403def2e"/>
  </ds:schemaRefs>
</ds:datastoreItem>
</file>

<file path=customXml/itemProps2.xml><?xml version="1.0" encoding="utf-8"?>
<ds:datastoreItem xmlns:ds="http://schemas.openxmlformats.org/officeDocument/2006/customXml" ds:itemID="{DB964E59-EE64-46DC-8DFE-678F9652D0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E30A01-BB2A-4B5B-9878-D9F93FC4F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0e326-3e28-4f3c-97d9-0297403def2e"/>
    <ds:schemaRef ds:uri="579ac595-23ca-449e-a766-93421715d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595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Όψη</vt:lpstr>
      <vt:lpstr>GREECE - JTLS-GO </vt:lpstr>
      <vt:lpstr>JTLS-GO Use &amp; Developments</vt:lpstr>
      <vt:lpstr>HNDGSMSC (Exercises)</vt:lpstr>
      <vt:lpstr>HNDGSMSC (Events)</vt:lpstr>
      <vt:lpstr>HNDGSMSC (Developments/Planning)</vt:lpstr>
      <vt:lpstr>MSETT – JTLS-GO</vt:lpstr>
      <vt:lpstr>JTLS-GO / NATO CAX Support -2024</vt:lpstr>
      <vt:lpstr>MSETT JTLS-GO Training Capabilities</vt:lpstr>
      <vt:lpstr>New JTLS-GO License for Greece</vt:lpstr>
      <vt:lpstr>Final Remarks</vt:lpstr>
      <vt:lpstr>Question Discussion Proposals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Konstantinos Tsiakalos</dc:creator>
  <cp:lastModifiedBy>Mugur Georgescu</cp:lastModifiedBy>
  <cp:revision>5</cp:revision>
  <dcterms:created xsi:type="dcterms:W3CDTF">2025-04-07T08:26:12Z</dcterms:created>
  <dcterms:modified xsi:type="dcterms:W3CDTF">2025-04-15T20:10:49Z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0x0101009A6FD4A8D28FF242BC21ABC1BB1D4C0F</vt:lpwstr>
  </property>
  <property fmtid="{D5CDD505-2E9C-101B-9397-08002B2CF9AE}" pid="3" name="MediaServiceImageTags">
    <vt:lpwstr/>
  </property>
</Properties>
</file>